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72" r:id="rId2"/>
    <p:sldId id="273" r:id="rId3"/>
    <p:sldId id="282" r:id="rId4"/>
    <p:sldId id="281" r:id="rId5"/>
    <p:sldId id="275" r:id="rId6"/>
    <p:sldId id="276" r:id="rId7"/>
    <p:sldId id="283" r:id="rId8"/>
    <p:sldId id="278" r:id="rId9"/>
    <p:sldId id="284" r:id="rId10"/>
    <p:sldId id="28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7" autoAdjust="0"/>
    <p:restoredTop sz="77644" autoAdjust="0"/>
  </p:normalViewPr>
  <p:slideViewPr>
    <p:cSldViewPr snapToGrid="0">
      <p:cViewPr varScale="1">
        <p:scale>
          <a:sx n="67" d="100"/>
          <a:sy n="67" d="100"/>
        </p:scale>
        <p:origin x="1157"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Marijuana is often related to the term “cannabis” but both are different terms. Cannabis is a hemp plant that grow into tall stalks, the produces leaves in which marijuana can be made. Therefore, marijuana is made from cannabis leaves, and the resin from the leaves is what gives the drug its psychoactive properties; these psychoactive properties are called “THC,” for short (Levinthal, 2016, p. 133). </a:t>
            </a:r>
          </a:p>
          <a:p>
            <a:endParaRPr lang="en-US" dirty="0"/>
          </a:p>
          <a:p>
            <a:r>
              <a:rPr lang="en-US" dirty="0"/>
              <a:t>Classification of marijuana has been difficult as its properties are similar, but also unlike many other psychoactive drugs. Marijuana has excitatory effects, but is not considered a stimulant. It is sedative effects but is there is not risk of coma or death. It has mild analgesic effects but chemically related to opioids, and at high doses, it can have hallucinogen effects but is does not resemble the chemical structure of any other hallucinogens (Levinthal, 2016, p. 133). Pictured here is a cannabis leaf from cannabis plants. </a:t>
            </a:r>
          </a:p>
        </p:txBody>
      </p:sp>
      <p:sp>
        <p:nvSpPr>
          <p:cNvPr id="4" name="Slide Number Placeholder 3"/>
          <p:cNvSpPr>
            <a:spLocks noGrp="1"/>
          </p:cNvSpPr>
          <p:nvPr>
            <p:ph type="sldNum" sz="quarter" idx="5"/>
          </p:nvPr>
        </p:nvSpPr>
        <p:spPr/>
        <p:txBody>
          <a:bodyPr/>
          <a:lstStyle/>
          <a:p>
            <a:fld id="{893B0CF2-7F87-4E02-A248-870047730F99}" type="slidenum">
              <a:rPr lang="en-US" smtClean="0"/>
              <a:t>2</a:t>
            </a:fld>
            <a:endParaRPr lang="en-US"/>
          </a:p>
        </p:txBody>
      </p:sp>
    </p:spTree>
    <p:extLst>
      <p:ext uri="{BB962C8B-B14F-4D97-AF65-F5344CB8AC3E}">
        <p14:creationId xmlns:p14="http://schemas.microsoft.com/office/powerpoint/2010/main" val="332338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acute and chronic physiological and psychological effects of smoking marijuana. In summary, marijuana does effect fine motor skills and attention similar to alcohol, but not nearly to the same extent. Likewise, marijuana has similar effects of smoking cigarettes, with a typical marijuana joint having 5x the amount of carbon monoxide as one cigarette. However, marijuana does not have direct links the risk of developing emphysema or altered lung capacity, and possibly cancer in the lungs (although more longitudinal testing should be done) (Levinthal, 2016, p. 141). </a:t>
            </a:r>
          </a:p>
        </p:txBody>
      </p:sp>
      <p:sp>
        <p:nvSpPr>
          <p:cNvPr id="4" name="Slide Number Placeholder 3"/>
          <p:cNvSpPr>
            <a:spLocks noGrp="1"/>
          </p:cNvSpPr>
          <p:nvPr>
            <p:ph type="sldNum" sz="quarter" idx="5"/>
          </p:nvPr>
        </p:nvSpPr>
        <p:spPr/>
        <p:txBody>
          <a:bodyPr/>
          <a:lstStyle/>
          <a:p>
            <a:fld id="{893B0CF2-7F87-4E02-A248-870047730F99}" type="slidenum">
              <a:rPr lang="en-US" smtClean="0"/>
              <a:t>3</a:t>
            </a:fld>
            <a:endParaRPr lang="en-US"/>
          </a:p>
        </p:txBody>
      </p:sp>
    </p:spTree>
    <p:extLst>
      <p:ext uri="{BB962C8B-B14F-4D97-AF65-F5344CB8AC3E}">
        <p14:creationId xmlns:p14="http://schemas.microsoft.com/office/powerpoint/2010/main" val="776769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interesting statistics regarding marijuana use and attitudes toward marijuana. It is clear that marijuana use is very prevalent among adults, young, adults and even high school students. Marijuana generally has a positive regard amongst adults, and seen as a substance for medical use and recreational use. Currently, 15 U.S. states have legalized marijuana for recreational use in addiction to medical use, while the legality for medical use is in many states, but some limit that to just CBD oil (Blake, 2020). From here we will look at the argument for the legalization of marijuana recreationally and across the board. Pictured here is what marijuana looks like after its been taken from cannabis plants and dried. </a:t>
            </a:r>
          </a:p>
        </p:txBody>
      </p:sp>
      <p:sp>
        <p:nvSpPr>
          <p:cNvPr id="4" name="Slide Number Placeholder 3"/>
          <p:cNvSpPr>
            <a:spLocks noGrp="1"/>
          </p:cNvSpPr>
          <p:nvPr>
            <p:ph type="sldNum" sz="quarter" idx="5"/>
          </p:nvPr>
        </p:nvSpPr>
        <p:spPr/>
        <p:txBody>
          <a:bodyPr/>
          <a:lstStyle/>
          <a:p>
            <a:fld id="{893B0CF2-7F87-4E02-A248-870047730F99}" type="slidenum">
              <a:rPr lang="en-US" smtClean="0"/>
              <a:t>4</a:t>
            </a:fld>
            <a:endParaRPr lang="en-US"/>
          </a:p>
        </p:txBody>
      </p:sp>
    </p:spTree>
    <p:extLst>
      <p:ext uri="{BB962C8B-B14F-4D97-AF65-F5344CB8AC3E}">
        <p14:creationId xmlns:p14="http://schemas.microsoft.com/office/powerpoint/2010/main" val="419331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Considering the information we’ve discussed thus far, the three main arguments to support the legalization of marijuana is that it is safer than any other illicit substance, in addition to alcohol and tobacco, legalizing marijuana will help support criminal reform, and legalizing marijuana recreationally will benefit and help the economy (for example, through tax revenues and job creation). </a:t>
            </a:r>
          </a:p>
        </p:txBody>
      </p:sp>
      <p:sp>
        <p:nvSpPr>
          <p:cNvPr id="4" name="Slide Number Placeholder 3"/>
          <p:cNvSpPr>
            <a:spLocks noGrp="1"/>
          </p:cNvSpPr>
          <p:nvPr>
            <p:ph type="sldNum" sz="quarter" idx="5"/>
          </p:nvPr>
        </p:nvSpPr>
        <p:spPr/>
        <p:txBody>
          <a:bodyPr/>
          <a:lstStyle/>
          <a:p>
            <a:fld id="{893B0CF2-7F87-4E02-A248-870047730F99}" type="slidenum">
              <a:rPr lang="en-US" smtClean="0"/>
              <a:t>5</a:t>
            </a:fld>
            <a:endParaRPr lang="en-US"/>
          </a:p>
        </p:txBody>
      </p:sp>
    </p:spTree>
    <p:extLst>
      <p:ext uri="{BB962C8B-B14F-4D97-AF65-F5344CB8AC3E}">
        <p14:creationId xmlns:p14="http://schemas.microsoft.com/office/powerpoint/2010/main" val="348927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argument is that marijuana is safer than all other illicit drug. Although there are properties of marijuana that allow user to become dependent in various ways, marijuana is not considered addictive (Levinthal, 2016). It does not do the same physical or psychological damage as illicit drugs. For example, drugs like opioids, meth, or even alcohol can lead to death if consumed too much, however, marijuana does not cause death by overdose (Levinthal, 2016). Additionally, marijuana has actually been used as a harm reduction strategy for those addicted on opioids (Roberts, 2020). Marijuana is highly used for medical purposes, but even when used recreationally, it has its benefits. Research has indicated that marijuana use may be able to help prevent other problems, such as inflammation, management of stress, and irritable bowel syndrome (Roberts, 2020). </a:t>
            </a:r>
          </a:p>
        </p:txBody>
      </p:sp>
      <p:sp>
        <p:nvSpPr>
          <p:cNvPr id="4" name="Slide Number Placeholder 3"/>
          <p:cNvSpPr>
            <a:spLocks noGrp="1"/>
          </p:cNvSpPr>
          <p:nvPr>
            <p:ph type="sldNum" sz="quarter" idx="5"/>
          </p:nvPr>
        </p:nvSpPr>
        <p:spPr/>
        <p:txBody>
          <a:bodyPr/>
          <a:lstStyle/>
          <a:p>
            <a:fld id="{893B0CF2-7F87-4E02-A248-870047730F99}" type="slidenum">
              <a:rPr lang="en-US" smtClean="0"/>
              <a:t>6</a:t>
            </a:fld>
            <a:endParaRPr lang="en-US"/>
          </a:p>
        </p:txBody>
      </p:sp>
    </p:spTree>
    <p:extLst>
      <p:ext uri="{BB962C8B-B14F-4D97-AF65-F5344CB8AC3E}">
        <p14:creationId xmlns:p14="http://schemas.microsoft.com/office/powerpoint/2010/main" val="1232636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Legalizing marijuana will also help adjust/change our criminal justice system for the better. First, the money spent on enforcing marijuana laws are very expensive and time consuming through policing, prosecution, and incarceration. Policing and enforcement can be focused on issues that are more ”socially significant” (Ahrens, 2020, p. 398). Second, legalizing marijuana will stop collateral crime, which occurs to protect the trade and distribution of recreational marijuana (Ahrens, 2020, p. 398). Third, legalization of marijuana will help prevent the disproportionate criminalization of minority communities. This is because policing, arrest, and enforcement of marijuana laws are typically in poor, minority communities, alluding that marijuana laws are unjust, as those in poorer and minority communities are incarcerated disproportionally for marijuana violations compared to their white counterparts (Ahrens, 2020, p. 398). </a:t>
            </a:r>
          </a:p>
        </p:txBody>
      </p:sp>
      <p:sp>
        <p:nvSpPr>
          <p:cNvPr id="4" name="Slide Number Placeholder 3"/>
          <p:cNvSpPr>
            <a:spLocks noGrp="1"/>
          </p:cNvSpPr>
          <p:nvPr>
            <p:ph type="sldNum" sz="quarter" idx="5"/>
          </p:nvPr>
        </p:nvSpPr>
        <p:spPr/>
        <p:txBody>
          <a:bodyPr/>
          <a:lstStyle/>
          <a:p>
            <a:fld id="{893B0CF2-7F87-4E02-A248-870047730F99}" type="slidenum">
              <a:rPr lang="en-US" smtClean="0"/>
              <a:t>7</a:t>
            </a:fld>
            <a:endParaRPr lang="en-US"/>
          </a:p>
        </p:txBody>
      </p:sp>
    </p:spTree>
    <p:extLst>
      <p:ext uri="{BB962C8B-B14F-4D97-AF65-F5344CB8AC3E}">
        <p14:creationId xmlns:p14="http://schemas.microsoft.com/office/powerpoint/2010/main" val="1475850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legalization of marijuana would help out each state’s economy, and ultimately, the U.S. economy as whole. This is done through increased tax revenues (through business taxes and sales taxes), and also through job creation. Because legalizing marijuana would essentially open a new industry to fully operate, job openings will be plenty and taxes will be high on the new products that are in demand so that revenue can be obtained. According to a Forbes article, a study done by the cannabis analytics firm New Frontier reported that legalizing cannabis today would create over 600,000 jobs, and up to 1 million new jobs by the year 2025. Additionally, the report stated that the legalization of marijuana federally could result in revenues of up to $105.6 billion between the years 2017 and 2025 (Zhang, 2018). Some may argue that the cost for regulation of the industry alone could diminish revenue, however the economy of Pueblo County, Colorado is an example of how appropriate regulation and selling of marijuana still gave them a net revenue. </a:t>
            </a:r>
          </a:p>
        </p:txBody>
      </p:sp>
      <p:sp>
        <p:nvSpPr>
          <p:cNvPr id="4" name="Slide Number Placeholder 3"/>
          <p:cNvSpPr>
            <a:spLocks noGrp="1"/>
          </p:cNvSpPr>
          <p:nvPr>
            <p:ph type="sldNum" sz="quarter" idx="5"/>
          </p:nvPr>
        </p:nvSpPr>
        <p:spPr/>
        <p:txBody>
          <a:bodyPr/>
          <a:lstStyle/>
          <a:p>
            <a:fld id="{893B0CF2-7F87-4E02-A248-870047730F99}" type="slidenum">
              <a:rPr lang="en-US" smtClean="0"/>
              <a:t>8</a:t>
            </a:fld>
            <a:endParaRPr lang="en-US"/>
          </a:p>
        </p:txBody>
      </p:sp>
    </p:spTree>
    <p:extLst>
      <p:ext uri="{BB962C8B-B14F-4D97-AF65-F5344CB8AC3E}">
        <p14:creationId xmlns:p14="http://schemas.microsoft.com/office/powerpoint/2010/main" val="3343076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legalization of marijuana would be safe with proper regulation (because it is not like other illicit drugs), it would help support criminal justice reform, and it would help the economy. A few other recommendations for the safe legalization of marijuana includes ensuring that the law of legality is for adults 21 and older and ensuring property regulation of the industry is in place. This is to help combat any increase use of marijuana for developing adolescents/minors, and also ensure that the marijuana being distributed is safe for the public. </a:t>
            </a:r>
          </a:p>
        </p:txBody>
      </p:sp>
      <p:sp>
        <p:nvSpPr>
          <p:cNvPr id="4" name="Slide Number Placeholder 3"/>
          <p:cNvSpPr>
            <a:spLocks noGrp="1"/>
          </p:cNvSpPr>
          <p:nvPr>
            <p:ph type="sldNum" sz="quarter" idx="5"/>
          </p:nvPr>
        </p:nvSpPr>
        <p:spPr/>
        <p:txBody>
          <a:bodyPr/>
          <a:lstStyle/>
          <a:p>
            <a:fld id="{893B0CF2-7F87-4E02-A248-870047730F99}" type="slidenum">
              <a:rPr lang="en-US" smtClean="0"/>
              <a:t>9</a:t>
            </a:fld>
            <a:endParaRPr lang="en-US"/>
          </a:p>
        </p:txBody>
      </p:sp>
    </p:spTree>
    <p:extLst>
      <p:ext uri="{BB962C8B-B14F-4D97-AF65-F5344CB8AC3E}">
        <p14:creationId xmlns:p14="http://schemas.microsoft.com/office/powerpoint/2010/main" val="1060607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t>2/8/2021</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4816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5319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0901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2/8/2021</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5018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2/8/2021</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1814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2/8/2021</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288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9192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2/8/2021</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5196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7777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2/8/2021</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975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2/8/2021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americanmarijuana.org/marijuana-statistics/" TargetMode="External"/><Relationship Id="rId2" Type="http://schemas.openxmlformats.org/officeDocument/2006/relationships/hyperlink" Target="https://lopes.idm.oclc.org/login?url=https://search.ebscohost.com/login.aspx?direct=true&amp;db=ofs&amp;AN=143604591&amp;site=eds-live&amp;scope=site" TargetMode="External"/><Relationship Id="rId1" Type="http://schemas.openxmlformats.org/officeDocument/2006/relationships/slideLayout" Target="../slideLayouts/slideLayout6.xml"/><Relationship Id="rId5" Type="http://schemas.openxmlformats.org/officeDocument/2006/relationships/hyperlink" Target="https://www.forbes.com/sites/monazhang/2018/03/13/legal-marijuana-is-a-boon-to-the-economy-finds-study/?sh=2b6f4ff5ee9d" TargetMode="External"/><Relationship Id="rId4" Type="http://schemas.openxmlformats.org/officeDocument/2006/relationships/hyperlink" Target="https://lopes.idm.oclc.org/login?url=https://search.ebscohost.com/login.aspx?direct=true&amp;db=ofs&amp;AN=146432063&amp;site=eds-live&amp;scope=si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Legalization of Marijuana</a:t>
            </a:r>
          </a:p>
        </p:txBody>
      </p:sp>
      <p:sp>
        <p:nvSpPr>
          <p:cNvPr id="5" name="Subtitle 4"/>
          <p:cNvSpPr>
            <a:spLocks noGrp="1"/>
          </p:cNvSpPr>
          <p:nvPr>
            <p:ph type="subTitle" idx="1"/>
          </p:nvPr>
        </p:nvSpPr>
        <p:spPr/>
        <p:txBody>
          <a:bodyPr/>
          <a:lstStyle/>
          <a:p>
            <a:r>
              <a:rPr lang="en-US" dirty="0"/>
              <a:t>Dagny Knutson</a:t>
            </a:r>
          </a:p>
          <a:p>
            <a:r>
              <a:rPr lang="en-US" dirty="0"/>
              <a:t>CNL-527</a:t>
            </a:r>
          </a:p>
          <a:p>
            <a:endParaRPr lang="en-US" dirty="0"/>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E0BEFB-6A00-47BD-9894-CF9505E52B57}"/>
              </a:ext>
            </a:extLst>
          </p:cNvPr>
          <p:cNvSpPr>
            <a:spLocks noGrp="1"/>
          </p:cNvSpPr>
          <p:nvPr>
            <p:ph type="title"/>
          </p:nvPr>
        </p:nvSpPr>
        <p:spPr/>
        <p:txBody>
          <a:bodyPr/>
          <a:lstStyle/>
          <a:p>
            <a:pPr algn="ctr"/>
            <a:r>
              <a:rPr lang="en-US" dirty="0"/>
              <a:t>Marijuana Overview</a:t>
            </a:r>
          </a:p>
        </p:txBody>
      </p:sp>
      <p:sp>
        <p:nvSpPr>
          <p:cNvPr id="7" name="Content Placeholder 6">
            <a:extLst>
              <a:ext uri="{FF2B5EF4-FFF2-40B4-BE49-F238E27FC236}">
                <a16:creationId xmlns:a16="http://schemas.microsoft.com/office/drawing/2014/main" id="{987A8048-68E6-4EB0-9076-91A11CB54CCC}"/>
              </a:ext>
            </a:extLst>
          </p:cNvPr>
          <p:cNvSpPr>
            <a:spLocks noGrp="1"/>
          </p:cNvSpPr>
          <p:nvPr>
            <p:ph idx="1"/>
          </p:nvPr>
        </p:nvSpPr>
        <p:spPr/>
        <p:txBody>
          <a:bodyPr/>
          <a:lstStyle/>
          <a:p>
            <a:pPr marL="0" indent="0">
              <a:buNone/>
            </a:pPr>
            <a:endParaRPr lang="en-US" dirty="0"/>
          </a:p>
          <a:p>
            <a:r>
              <a:rPr lang="en-US" sz="2400" dirty="0"/>
              <a:t>Marijuana comes from a cannabis plant’s leaves, specifically resin. Resin produces THC – the psychoactive effect</a:t>
            </a:r>
          </a:p>
          <a:p>
            <a:pPr marL="0" indent="0">
              <a:buNone/>
            </a:pPr>
            <a:endParaRPr lang="en-US" sz="2400" dirty="0"/>
          </a:p>
          <a:p>
            <a:r>
              <a:rPr lang="en-US" dirty="0"/>
              <a:t>Classification of marijuana has been difficult. It is </a:t>
            </a:r>
            <a:r>
              <a:rPr lang="en-US" b="1" u="sng" dirty="0"/>
              <a:t>not</a:t>
            </a:r>
            <a:r>
              <a:rPr lang="en-US" dirty="0"/>
              <a:t> considered:</a:t>
            </a:r>
          </a:p>
          <a:p>
            <a:pPr lvl="1"/>
            <a:r>
              <a:rPr lang="en-US" dirty="0"/>
              <a:t>A stimulant</a:t>
            </a:r>
          </a:p>
          <a:p>
            <a:pPr lvl="1"/>
            <a:r>
              <a:rPr lang="en-US" dirty="0"/>
              <a:t>A sedative</a:t>
            </a:r>
          </a:p>
          <a:p>
            <a:pPr lvl="1"/>
            <a:r>
              <a:rPr lang="en-US" dirty="0"/>
              <a:t>An opioid</a:t>
            </a:r>
          </a:p>
          <a:p>
            <a:pPr lvl="1"/>
            <a:r>
              <a:rPr lang="en-US" dirty="0"/>
              <a:t>An hallucinogen</a:t>
            </a:r>
          </a:p>
          <a:p>
            <a:pPr lvl="1"/>
            <a:endParaRPr lang="en-US" dirty="0"/>
          </a:p>
          <a:p>
            <a:pPr marL="0" indent="0">
              <a:buNone/>
            </a:pPr>
            <a:endParaRPr lang="en-US" dirty="0"/>
          </a:p>
          <a:p>
            <a:pPr marL="0" indent="0">
              <a:buNone/>
            </a:pPr>
            <a:endParaRPr lang="en-US" dirty="0"/>
          </a:p>
        </p:txBody>
      </p:sp>
      <p:pic>
        <p:nvPicPr>
          <p:cNvPr id="1026" name="Picture 2" descr="Everything There Is To Know About Cannabis Leaves ...">
            <a:extLst>
              <a:ext uri="{FF2B5EF4-FFF2-40B4-BE49-F238E27FC236}">
                <a16:creationId xmlns:a16="http://schemas.microsoft.com/office/drawing/2014/main" id="{F36EA960-86B9-4E8D-9E62-82F82674F1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5149" y="4374978"/>
            <a:ext cx="3224084" cy="2149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1E4C6-796D-409B-A38F-1FB3E6DEEBAD}"/>
              </a:ext>
            </a:extLst>
          </p:cNvPr>
          <p:cNvSpPr>
            <a:spLocks noGrp="1"/>
          </p:cNvSpPr>
          <p:nvPr>
            <p:ph type="title"/>
          </p:nvPr>
        </p:nvSpPr>
        <p:spPr>
          <a:xfrm>
            <a:off x="558799" y="395169"/>
            <a:ext cx="11074400" cy="1143000"/>
          </a:xfrm>
        </p:spPr>
        <p:txBody>
          <a:bodyPr/>
          <a:lstStyle/>
          <a:p>
            <a:pPr algn="ctr"/>
            <a:r>
              <a:rPr lang="en-US" dirty="0"/>
              <a:t>Acute and Chronic Effects</a:t>
            </a:r>
          </a:p>
        </p:txBody>
      </p:sp>
      <p:graphicFrame>
        <p:nvGraphicFramePr>
          <p:cNvPr id="5" name="Table 5">
            <a:extLst>
              <a:ext uri="{FF2B5EF4-FFF2-40B4-BE49-F238E27FC236}">
                <a16:creationId xmlns:a16="http://schemas.microsoft.com/office/drawing/2014/main" id="{E24CDCA6-C254-448F-9579-90C9AFFD1FAD}"/>
              </a:ext>
            </a:extLst>
          </p:cNvPr>
          <p:cNvGraphicFramePr>
            <a:graphicFrameLocks noGrp="1"/>
          </p:cNvGraphicFramePr>
          <p:nvPr>
            <p:extLst>
              <p:ext uri="{D42A27DB-BD31-4B8C-83A1-F6EECF244321}">
                <p14:modId xmlns:p14="http://schemas.microsoft.com/office/powerpoint/2010/main" val="3389061687"/>
              </p:ext>
            </p:extLst>
          </p:nvPr>
        </p:nvGraphicFramePr>
        <p:xfrm>
          <a:off x="558799" y="2104867"/>
          <a:ext cx="11191103" cy="4641748"/>
        </p:xfrm>
        <a:graphic>
          <a:graphicData uri="http://schemas.openxmlformats.org/drawingml/2006/table">
            <a:tbl>
              <a:tblPr firstRow="1" bandRow="1">
                <a:tableStyleId>{8799B23B-EC83-4686-B30A-512413B5E67A}</a:tableStyleId>
              </a:tblPr>
              <a:tblGrid>
                <a:gridCol w="513276">
                  <a:extLst>
                    <a:ext uri="{9D8B030D-6E8A-4147-A177-3AD203B41FA5}">
                      <a16:colId xmlns:a16="http://schemas.microsoft.com/office/drawing/2014/main" val="1171660654"/>
                    </a:ext>
                  </a:extLst>
                </a:gridCol>
                <a:gridCol w="5074725">
                  <a:extLst>
                    <a:ext uri="{9D8B030D-6E8A-4147-A177-3AD203B41FA5}">
                      <a16:colId xmlns:a16="http://schemas.microsoft.com/office/drawing/2014/main" val="615579511"/>
                    </a:ext>
                  </a:extLst>
                </a:gridCol>
                <a:gridCol w="5603102">
                  <a:extLst>
                    <a:ext uri="{9D8B030D-6E8A-4147-A177-3AD203B41FA5}">
                      <a16:colId xmlns:a16="http://schemas.microsoft.com/office/drawing/2014/main" val="326903634"/>
                    </a:ext>
                  </a:extLst>
                </a:gridCol>
              </a:tblGrid>
              <a:tr h="491296">
                <a:tc>
                  <a:txBody>
                    <a:bodyPr/>
                    <a:lstStyle/>
                    <a:p>
                      <a:endParaRPr lang="en-US"/>
                    </a:p>
                  </a:txBody>
                  <a:tcPr/>
                </a:tc>
                <a:tc>
                  <a:txBody>
                    <a:bodyPr/>
                    <a:lstStyle/>
                    <a:p>
                      <a:r>
                        <a:rPr lang="en-US" sz="1800" dirty="0"/>
                        <a:t>Physiological Effects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Psychological Effects</a:t>
                      </a:r>
                    </a:p>
                  </a:txBody>
                  <a:tcPr/>
                </a:tc>
                <a:extLst>
                  <a:ext uri="{0D108BD9-81ED-4DB2-BD59-A6C34878D82A}">
                    <a16:rowId xmlns:a16="http://schemas.microsoft.com/office/drawing/2014/main" val="1507574549"/>
                  </a:ext>
                </a:extLst>
              </a:tr>
              <a:tr h="2394937">
                <a:tc>
                  <a:txBody>
                    <a:bodyPr/>
                    <a:lstStyle/>
                    <a:p>
                      <a:endParaRPr lang="en-US" dirty="0"/>
                    </a:p>
                  </a:txBody>
                  <a:tcPr/>
                </a:tc>
                <a:tc>
                  <a:txBody>
                    <a:bodyPr/>
                    <a:lstStyle/>
                    <a:p>
                      <a:pPr marL="285750" indent="-285750">
                        <a:buFont typeface="Arial" panose="020B0604020202020204" pitchFamily="34" charset="0"/>
                        <a:buChar char="•"/>
                      </a:pPr>
                      <a:r>
                        <a:rPr lang="en-US" sz="1800" dirty="0"/>
                        <a:t>Increased Heart Rate</a:t>
                      </a:r>
                    </a:p>
                    <a:p>
                      <a:pPr marL="285750" indent="-285750">
                        <a:buFont typeface="Arial" panose="020B0604020202020204" pitchFamily="34" charset="0"/>
                        <a:buChar char="•"/>
                      </a:pPr>
                      <a:r>
                        <a:rPr lang="en-US" sz="1800" dirty="0"/>
                        <a:t>Fluctuation of Blood Pressure</a:t>
                      </a:r>
                    </a:p>
                    <a:p>
                      <a:pPr marL="285750" indent="-285750">
                        <a:buFont typeface="Arial" panose="020B0604020202020204" pitchFamily="34" charset="0"/>
                        <a:buChar char="•"/>
                      </a:pPr>
                      <a:r>
                        <a:rPr lang="en-US" sz="1800" dirty="0"/>
                        <a:t>Red Eyes</a:t>
                      </a:r>
                    </a:p>
                    <a:p>
                      <a:pPr marL="285750" indent="-285750">
                        <a:buFont typeface="Arial" panose="020B0604020202020204" pitchFamily="34" charset="0"/>
                        <a:buChar char="•"/>
                      </a:pPr>
                      <a:r>
                        <a:rPr lang="en-US" sz="1800" dirty="0"/>
                        <a:t>Increases/Suppresses Appetite</a:t>
                      </a:r>
                    </a:p>
                    <a:p>
                      <a:pPr marL="285750" indent="-285750">
                        <a:buFont typeface="Arial" panose="020B0604020202020204" pitchFamily="34" charset="0"/>
                        <a:buChar char="•"/>
                      </a:pPr>
                      <a:r>
                        <a:rPr lang="en-US" sz="1800" dirty="0"/>
                        <a:t>Increases/Suppresses Sexual Desire</a:t>
                      </a:r>
                    </a:p>
                    <a:p>
                      <a:endParaRPr lang="en-US" dirty="0"/>
                    </a:p>
                  </a:txBody>
                  <a:tcPr/>
                </a:tc>
                <a:tc>
                  <a:txBody>
                    <a:bodyPr/>
                    <a:lstStyle/>
                    <a:p>
                      <a:pPr marL="285750" indent="-285750">
                        <a:buFont typeface="Arial" panose="020B0604020202020204" pitchFamily="34" charset="0"/>
                        <a:buChar char="•"/>
                      </a:pPr>
                      <a:r>
                        <a:rPr lang="en-US" dirty="0"/>
                        <a:t>Feelings of Euphoria and Well-Being</a:t>
                      </a:r>
                    </a:p>
                    <a:p>
                      <a:pPr marL="285750" indent="-285750">
                        <a:buFont typeface="Arial" panose="020B0604020202020204" pitchFamily="34" charset="0"/>
                        <a:buChar char="•"/>
                      </a:pPr>
                      <a:r>
                        <a:rPr lang="en-US" dirty="0"/>
                        <a:t>Increased awareness of Surroundings</a:t>
                      </a:r>
                    </a:p>
                    <a:p>
                      <a:pPr marL="285750" indent="-285750">
                        <a:buFont typeface="Arial" panose="020B0604020202020204" pitchFamily="34" charset="0"/>
                        <a:buChar char="•"/>
                      </a:pPr>
                      <a:r>
                        <a:rPr lang="en-US" dirty="0"/>
                        <a:t>Events appear longer in duration</a:t>
                      </a:r>
                    </a:p>
                    <a:p>
                      <a:pPr marL="285750" indent="-285750">
                        <a:buFont typeface="Arial" panose="020B0604020202020204" pitchFamily="34" charset="0"/>
                        <a:buChar char="•"/>
                      </a:pPr>
                      <a:r>
                        <a:rPr lang="en-US" dirty="0"/>
                        <a:t>Sleepiness</a:t>
                      </a:r>
                    </a:p>
                    <a:p>
                      <a:pPr marL="285750" indent="-285750">
                        <a:buFont typeface="Arial" panose="020B0604020202020204" pitchFamily="34" charset="0"/>
                        <a:buChar char="•"/>
                      </a:pPr>
                      <a:r>
                        <a:rPr lang="en-US" dirty="0"/>
                        <a:t>Deficit in attention and memory</a:t>
                      </a:r>
                    </a:p>
                    <a:p>
                      <a:pPr marL="285750" indent="-285750">
                        <a:buFont typeface="Arial" panose="020B0604020202020204" pitchFamily="34" charset="0"/>
                        <a:buChar char="•"/>
                      </a:pPr>
                      <a:r>
                        <a:rPr lang="en-US" dirty="0"/>
                        <a:t>Decreased motor skills</a:t>
                      </a:r>
                    </a:p>
                    <a:p>
                      <a:pPr marL="285750" indent="-285750">
                        <a:buFont typeface="Arial" panose="020B0604020202020204" pitchFamily="34" charset="0"/>
                        <a:buChar char="•"/>
                      </a:pPr>
                      <a:r>
                        <a:rPr lang="en-US" dirty="0"/>
                        <a:t>Paranoia and anxiety</a:t>
                      </a:r>
                    </a:p>
                  </a:txBody>
                  <a:tcPr/>
                </a:tc>
                <a:extLst>
                  <a:ext uri="{0D108BD9-81ED-4DB2-BD59-A6C34878D82A}">
                    <a16:rowId xmlns:a16="http://schemas.microsoft.com/office/drawing/2014/main" val="3596675368"/>
                  </a:ext>
                </a:extLst>
              </a:tr>
              <a:tr h="1755515">
                <a:tc>
                  <a:txBody>
                    <a:bodyPr/>
                    <a:lstStyle/>
                    <a:p>
                      <a:endParaRPr lang="en-US"/>
                    </a:p>
                  </a:txBody>
                  <a:tcPr/>
                </a:tc>
                <a:tc>
                  <a:txBody>
                    <a:bodyPr/>
                    <a:lstStyle/>
                    <a:p>
                      <a:pPr marL="285750" indent="-285750">
                        <a:buFont typeface="Arial" panose="020B0604020202020204" pitchFamily="34" charset="0"/>
                        <a:buChar char="•"/>
                      </a:pPr>
                      <a:r>
                        <a:rPr lang="en-US" dirty="0"/>
                        <a:t>Tolerance</a:t>
                      </a:r>
                    </a:p>
                    <a:p>
                      <a:pPr marL="285750" indent="-285750">
                        <a:buFont typeface="Arial" panose="020B0604020202020204" pitchFamily="34" charset="0"/>
                        <a:buChar char="•"/>
                      </a:pPr>
                      <a:r>
                        <a:rPr lang="en-US" dirty="0"/>
                        <a:t>Dependence and withdrawal symptoms</a:t>
                      </a:r>
                    </a:p>
                    <a:p>
                      <a:pPr marL="285750" indent="-285750">
                        <a:buFont typeface="Arial" panose="020B0604020202020204" pitchFamily="34" charset="0"/>
                        <a:buChar char="•"/>
                      </a:pPr>
                      <a:r>
                        <a:rPr lang="en-US" dirty="0"/>
                        <a:t>Breathing difficulties</a:t>
                      </a:r>
                    </a:p>
                    <a:p>
                      <a:pPr marL="285750" indent="-285750">
                        <a:buFont typeface="Arial" panose="020B0604020202020204" pitchFamily="34" charset="0"/>
                        <a:buChar char="•"/>
                      </a:pPr>
                      <a:r>
                        <a:rPr lang="en-US" dirty="0"/>
                        <a:t>Suppressant of body’s immune system</a:t>
                      </a:r>
                    </a:p>
                    <a:p>
                      <a:pPr marL="285750" indent="-285750">
                        <a:buFont typeface="Arial" panose="020B0604020202020204" pitchFamily="34" charset="0"/>
                        <a:buChar char="•"/>
                      </a:pPr>
                      <a:r>
                        <a:rPr lang="en-US" dirty="0"/>
                        <a:t>Adversely affects reproductive system</a:t>
                      </a:r>
                    </a:p>
                  </a:txBody>
                  <a:tcPr/>
                </a:tc>
                <a:tc>
                  <a:txBody>
                    <a:bodyPr/>
                    <a:lstStyle/>
                    <a:p>
                      <a:pPr marL="285750" indent="-285750">
                        <a:buFont typeface="Arial" panose="020B0604020202020204" pitchFamily="34" charset="0"/>
                        <a:buChar char="•"/>
                      </a:pPr>
                      <a:r>
                        <a:rPr lang="en-US" dirty="0"/>
                        <a:t>Possible psychological dependence</a:t>
                      </a:r>
                    </a:p>
                    <a:p>
                      <a:pPr marL="285750" indent="-285750">
                        <a:buFont typeface="Arial" panose="020B0604020202020204" pitchFamily="34" charset="0"/>
                        <a:buChar char="•"/>
                      </a:pPr>
                      <a:r>
                        <a:rPr lang="en-US" dirty="0"/>
                        <a:t>Continued attention and memory problems</a:t>
                      </a:r>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8695237"/>
                  </a:ext>
                </a:extLst>
              </a:tr>
            </a:tbl>
          </a:graphicData>
        </a:graphic>
      </p:graphicFrame>
      <p:sp>
        <p:nvSpPr>
          <p:cNvPr id="6" name="TextBox 5">
            <a:extLst>
              <a:ext uri="{FF2B5EF4-FFF2-40B4-BE49-F238E27FC236}">
                <a16:creationId xmlns:a16="http://schemas.microsoft.com/office/drawing/2014/main" id="{E21627DF-9311-4C19-A773-860ED0363B0F}"/>
              </a:ext>
            </a:extLst>
          </p:cNvPr>
          <p:cNvSpPr txBox="1"/>
          <p:nvPr/>
        </p:nvSpPr>
        <p:spPr>
          <a:xfrm rot="16200000">
            <a:off x="-63843" y="2723391"/>
            <a:ext cx="1878227" cy="369332"/>
          </a:xfrm>
          <a:prstGeom prst="rect">
            <a:avLst/>
          </a:prstGeom>
          <a:noFill/>
          <a:ln>
            <a:solidFill>
              <a:schemeClr val="bg2"/>
            </a:solidFill>
          </a:ln>
        </p:spPr>
        <p:txBody>
          <a:bodyPr wrap="square" rtlCol="0">
            <a:spAutoFit/>
          </a:bodyPr>
          <a:lstStyle/>
          <a:p>
            <a:r>
              <a:rPr lang="en-US" b="1" dirty="0"/>
              <a:t>Acute </a:t>
            </a:r>
          </a:p>
        </p:txBody>
      </p:sp>
      <p:sp>
        <p:nvSpPr>
          <p:cNvPr id="7" name="TextBox 6">
            <a:extLst>
              <a:ext uri="{FF2B5EF4-FFF2-40B4-BE49-F238E27FC236}">
                <a16:creationId xmlns:a16="http://schemas.microsoft.com/office/drawing/2014/main" id="{A7C3D73B-1FC6-4A05-B59A-4A82868E31F5}"/>
              </a:ext>
            </a:extLst>
          </p:cNvPr>
          <p:cNvSpPr txBox="1"/>
          <p:nvPr/>
        </p:nvSpPr>
        <p:spPr>
          <a:xfrm rot="16200000">
            <a:off x="-545756" y="4665361"/>
            <a:ext cx="2842054" cy="369332"/>
          </a:xfrm>
          <a:prstGeom prst="rect">
            <a:avLst/>
          </a:prstGeom>
          <a:noFill/>
          <a:ln>
            <a:solidFill>
              <a:schemeClr val="bg2"/>
            </a:solidFill>
          </a:ln>
        </p:spPr>
        <p:txBody>
          <a:bodyPr wrap="square" rtlCol="0">
            <a:spAutoFit/>
          </a:bodyPr>
          <a:lstStyle/>
          <a:p>
            <a:r>
              <a:rPr lang="en-US" b="1" dirty="0"/>
              <a:t>Chronic</a:t>
            </a:r>
          </a:p>
        </p:txBody>
      </p:sp>
    </p:spTree>
    <p:extLst>
      <p:ext uri="{BB962C8B-B14F-4D97-AF65-F5344CB8AC3E}">
        <p14:creationId xmlns:p14="http://schemas.microsoft.com/office/powerpoint/2010/main" val="157794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52CE-1FE3-4027-BBC6-CE5EF9432D27}"/>
              </a:ext>
            </a:extLst>
          </p:cNvPr>
          <p:cNvSpPr>
            <a:spLocks noGrp="1"/>
          </p:cNvSpPr>
          <p:nvPr>
            <p:ph type="title"/>
          </p:nvPr>
        </p:nvSpPr>
        <p:spPr>
          <a:xfrm>
            <a:off x="696097" y="372481"/>
            <a:ext cx="11074400" cy="1143000"/>
          </a:xfrm>
        </p:spPr>
        <p:txBody>
          <a:bodyPr/>
          <a:lstStyle/>
          <a:p>
            <a:pPr algn="ctr"/>
            <a:r>
              <a:rPr lang="en-US" dirty="0"/>
              <a:t>Marijuana Overview Continued</a:t>
            </a:r>
          </a:p>
        </p:txBody>
      </p:sp>
      <p:sp>
        <p:nvSpPr>
          <p:cNvPr id="3" name="TextBox 2">
            <a:extLst>
              <a:ext uri="{FF2B5EF4-FFF2-40B4-BE49-F238E27FC236}">
                <a16:creationId xmlns:a16="http://schemas.microsoft.com/office/drawing/2014/main" id="{ECB9D4BD-1695-4DD6-8AED-D2531624F016}"/>
              </a:ext>
            </a:extLst>
          </p:cNvPr>
          <p:cNvSpPr txBox="1"/>
          <p:nvPr/>
        </p:nvSpPr>
        <p:spPr>
          <a:xfrm>
            <a:off x="508000" y="2107148"/>
            <a:ext cx="10893168" cy="4339650"/>
          </a:xfrm>
          <a:prstGeom prst="rect">
            <a:avLst/>
          </a:prstGeom>
          <a:noFill/>
          <a:ln>
            <a:solidFill>
              <a:schemeClr val="bg2"/>
            </a:solidFill>
          </a:ln>
        </p:spPr>
        <p:txBody>
          <a:bodyPr wrap="square" rtlCol="0">
            <a:spAutoFit/>
          </a:bodyPr>
          <a:lstStyle/>
          <a:p>
            <a:endParaRPr lang="en-US" sz="2400" dirty="0"/>
          </a:p>
          <a:p>
            <a:r>
              <a:rPr lang="en-US" sz="2800" b="1" dirty="0"/>
              <a:t>Marijuana Statistics:</a:t>
            </a:r>
          </a:p>
          <a:p>
            <a:pPr marL="800100" lvl="1" indent="-342900">
              <a:buFont typeface="Arial" panose="020B0604020202020204" pitchFamily="34" charset="0"/>
              <a:buChar char="•"/>
            </a:pPr>
            <a:endParaRPr lang="en-US" sz="2400" dirty="0"/>
          </a:p>
          <a:p>
            <a:pPr marL="342900" indent="-342900">
              <a:lnSpc>
                <a:spcPct val="150000"/>
              </a:lnSpc>
              <a:buFont typeface="Arial" panose="020B0604020202020204" pitchFamily="34" charset="0"/>
              <a:buChar char="•"/>
            </a:pPr>
            <a:r>
              <a:rPr lang="en-US" sz="2400" i="1" dirty="0"/>
              <a:t>Over 122 million people in the U.S. have tried marijuana</a:t>
            </a:r>
          </a:p>
          <a:p>
            <a:pPr marL="342900" indent="-342900">
              <a:lnSpc>
                <a:spcPct val="150000"/>
              </a:lnSpc>
              <a:buFont typeface="Arial" panose="020B0604020202020204" pitchFamily="34" charset="0"/>
              <a:buChar char="•"/>
            </a:pPr>
            <a:r>
              <a:rPr lang="en-US" sz="2400" i="1" dirty="0"/>
              <a:t>The age group of 30-49 years old makes up 51% of marijuana consumers in the U.S.</a:t>
            </a:r>
          </a:p>
          <a:p>
            <a:pPr marL="342900" indent="-342900">
              <a:lnSpc>
                <a:spcPct val="150000"/>
              </a:lnSpc>
              <a:buFont typeface="Arial" panose="020B0604020202020204" pitchFamily="34" charset="0"/>
              <a:buChar char="•"/>
            </a:pPr>
            <a:r>
              <a:rPr lang="en-US" sz="2400" i="1" dirty="0"/>
              <a:t>86% of US adults agree that marijuana has valid medical uses</a:t>
            </a:r>
          </a:p>
          <a:p>
            <a:pPr marL="342900" indent="-342900">
              <a:lnSpc>
                <a:spcPct val="150000"/>
              </a:lnSpc>
              <a:buFont typeface="Arial" panose="020B0604020202020204" pitchFamily="34" charset="0"/>
              <a:buChar char="•"/>
            </a:pPr>
            <a:r>
              <a:rPr lang="en-US" sz="2400" i="1" dirty="0"/>
              <a:t>66% of US Citizens want marijuana fully legalized</a:t>
            </a:r>
          </a:p>
          <a:p>
            <a:pPr marL="342900" indent="-342900">
              <a:lnSpc>
                <a:spcPct val="150000"/>
              </a:lnSpc>
              <a:buFont typeface="Arial" panose="020B0604020202020204" pitchFamily="34" charset="0"/>
              <a:buChar char="•"/>
            </a:pPr>
            <a:r>
              <a:rPr lang="en-US" sz="2400" i="1" dirty="0"/>
              <a:t>79.7% of 12</a:t>
            </a:r>
            <a:r>
              <a:rPr lang="en-US" sz="2400" i="1" baseline="30000" dirty="0"/>
              <a:t>th</a:t>
            </a:r>
            <a:r>
              <a:rPr lang="en-US" sz="2400" i="1" dirty="0"/>
              <a:t> graders in 2018 say getting marijuana is very easy</a:t>
            </a:r>
          </a:p>
          <a:p>
            <a:pPr marL="342900" indent="-342900">
              <a:buFont typeface="Arial" panose="020B0604020202020204" pitchFamily="34" charset="0"/>
              <a:buChar char="•"/>
            </a:pPr>
            <a:endParaRPr lang="en-US" sz="2000" i="1" dirty="0" err="1"/>
          </a:p>
        </p:txBody>
      </p:sp>
      <p:sp>
        <p:nvSpPr>
          <p:cNvPr id="4" name="TextBox 3">
            <a:extLst>
              <a:ext uri="{FF2B5EF4-FFF2-40B4-BE49-F238E27FC236}">
                <a16:creationId xmlns:a16="http://schemas.microsoft.com/office/drawing/2014/main" id="{F9D38751-C16E-4E94-9C86-02D965A01AE5}"/>
              </a:ext>
            </a:extLst>
          </p:cNvPr>
          <p:cNvSpPr txBox="1"/>
          <p:nvPr/>
        </p:nvSpPr>
        <p:spPr>
          <a:xfrm>
            <a:off x="9486900" y="6077466"/>
            <a:ext cx="2197100" cy="369332"/>
          </a:xfrm>
          <a:prstGeom prst="rect">
            <a:avLst/>
          </a:prstGeom>
          <a:noFill/>
          <a:ln>
            <a:solidFill>
              <a:schemeClr val="bg2"/>
            </a:solidFill>
          </a:ln>
        </p:spPr>
        <p:txBody>
          <a:bodyPr wrap="square" rtlCol="0">
            <a:spAutoFit/>
          </a:bodyPr>
          <a:lstStyle/>
          <a:p>
            <a:r>
              <a:rPr lang="en-US" dirty="0"/>
              <a:t>(Blake, 2020)</a:t>
            </a:r>
          </a:p>
        </p:txBody>
      </p:sp>
      <p:pic>
        <p:nvPicPr>
          <p:cNvPr id="1026" name="Picture 2" descr="Does Marijuana Cause Hunger, Red Eyes, &amp; Cotton Mouth ...">
            <a:extLst>
              <a:ext uri="{FF2B5EF4-FFF2-40B4-BE49-F238E27FC236}">
                <a16:creationId xmlns:a16="http://schemas.microsoft.com/office/drawing/2014/main" id="{B8B8001D-BA2E-46EB-9F0B-D55A880BB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0855" y="1811314"/>
            <a:ext cx="2970313" cy="1985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68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Why Marijuana Should be Legalized</a:t>
            </a:r>
          </a:p>
        </p:txBody>
      </p:sp>
      <p:sp>
        <p:nvSpPr>
          <p:cNvPr id="5" name="Content Placeholder 4">
            <a:extLst>
              <a:ext uri="{FF2B5EF4-FFF2-40B4-BE49-F238E27FC236}">
                <a16:creationId xmlns:a16="http://schemas.microsoft.com/office/drawing/2014/main" id="{DD0D0EF4-3E6A-4DC3-8170-53004DC1A777}"/>
              </a:ext>
            </a:extLst>
          </p:cNvPr>
          <p:cNvSpPr>
            <a:spLocks noGrp="1"/>
          </p:cNvSpPr>
          <p:nvPr>
            <p:ph idx="1"/>
          </p:nvPr>
        </p:nvSpPr>
        <p:spPr>
          <a:xfrm>
            <a:off x="609600" y="3014061"/>
            <a:ext cx="10972800" cy="4389120"/>
          </a:xfrm>
        </p:spPr>
        <p:txBody>
          <a:bodyPr/>
          <a:lstStyle/>
          <a:p>
            <a:pPr marL="514350" indent="-514350">
              <a:buFont typeface="+mj-lt"/>
              <a:buAutoNum type="arabicPeriod"/>
            </a:pPr>
            <a:r>
              <a:rPr lang="en-US" sz="2400" dirty="0"/>
              <a:t>Marijuana is generally safer than alcohol, tobacco, and any other categorized illicit drug</a:t>
            </a:r>
          </a:p>
          <a:p>
            <a:pPr marL="514350" indent="-514350">
              <a:buFont typeface="+mj-lt"/>
              <a:buAutoNum type="arabicPeriod"/>
            </a:pPr>
            <a:endParaRPr lang="en-US" sz="2400" dirty="0"/>
          </a:p>
          <a:p>
            <a:pPr marL="514350" indent="-514350">
              <a:buFont typeface="+mj-lt"/>
              <a:buAutoNum type="arabicPeriod"/>
            </a:pPr>
            <a:r>
              <a:rPr lang="en-US" sz="2400" dirty="0"/>
              <a:t>Legalizing marijuana will help support criminal reform</a:t>
            </a:r>
          </a:p>
          <a:p>
            <a:pPr marL="514350" indent="-514350">
              <a:buFont typeface="+mj-lt"/>
              <a:buAutoNum type="arabicPeriod"/>
            </a:pPr>
            <a:endParaRPr lang="en-US" sz="2400" dirty="0"/>
          </a:p>
          <a:p>
            <a:pPr marL="514350" indent="-514350">
              <a:buFont typeface="+mj-lt"/>
              <a:buAutoNum type="arabicPeriod"/>
            </a:pPr>
            <a:r>
              <a:rPr lang="en-US" sz="2400" dirty="0"/>
              <a:t>Legalizing marijuana will benefit the economy</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508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Marijuana is Safer (&amp; Useful)</a:t>
            </a:r>
          </a:p>
        </p:txBody>
      </p:sp>
      <p:sp>
        <p:nvSpPr>
          <p:cNvPr id="5" name="Content Placeholder 4">
            <a:extLst>
              <a:ext uri="{FF2B5EF4-FFF2-40B4-BE49-F238E27FC236}">
                <a16:creationId xmlns:a16="http://schemas.microsoft.com/office/drawing/2014/main" id="{C6CFB4D5-15A7-4782-8462-83202E9FFD54}"/>
              </a:ext>
            </a:extLst>
          </p:cNvPr>
          <p:cNvSpPr>
            <a:spLocks noGrp="1"/>
          </p:cNvSpPr>
          <p:nvPr>
            <p:ph idx="1"/>
          </p:nvPr>
        </p:nvSpPr>
        <p:spPr>
          <a:xfrm>
            <a:off x="609600" y="2367966"/>
            <a:ext cx="10972800" cy="4389120"/>
          </a:xfrm>
        </p:spPr>
        <p:txBody>
          <a:bodyPr/>
          <a:lstStyle/>
          <a:p>
            <a:r>
              <a:rPr lang="en-US" dirty="0"/>
              <a:t>Does not react the same as other illicit drugs</a:t>
            </a:r>
          </a:p>
          <a:p>
            <a:endParaRPr lang="en-US" dirty="0"/>
          </a:p>
          <a:p>
            <a:r>
              <a:rPr lang="en-US" dirty="0"/>
              <a:t>Harm reduction strategy for opioid addiction. </a:t>
            </a:r>
          </a:p>
          <a:p>
            <a:endParaRPr lang="en-US" dirty="0"/>
          </a:p>
          <a:p>
            <a:r>
              <a:rPr lang="en-US" dirty="0"/>
              <a:t>Research has indicated that marijuana use may be able to help prevent other problems such as inflammation, management of stress, irritable bowel syndrome, and pain.</a:t>
            </a:r>
          </a:p>
        </p:txBody>
      </p:sp>
    </p:spTree>
    <p:extLst>
      <p:ext uri="{BB962C8B-B14F-4D97-AF65-F5344CB8AC3E}">
        <p14:creationId xmlns:p14="http://schemas.microsoft.com/office/powerpoint/2010/main" val="32520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7BD0D-3405-4543-8F6F-328F30E751E7}"/>
              </a:ext>
            </a:extLst>
          </p:cNvPr>
          <p:cNvSpPr>
            <a:spLocks noGrp="1"/>
          </p:cNvSpPr>
          <p:nvPr>
            <p:ph type="title"/>
          </p:nvPr>
        </p:nvSpPr>
        <p:spPr/>
        <p:txBody>
          <a:bodyPr/>
          <a:lstStyle/>
          <a:p>
            <a:pPr algn="ctr"/>
            <a:r>
              <a:rPr lang="en-US" dirty="0"/>
              <a:t>Helping Criminal Justice Reform</a:t>
            </a:r>
          </a:p>
        </p:txBody>
      </p:sp>
      <p:sp>
        <p:nvSpPr>
          <p:cNvPr id="3" name="TextBox 2">
            <a:extLst>
              <a:ext uri="{FF2B5EF4-FFF2-40B4-BE49-F238E27FC236}">
                <a16:creationId xmlns:a16="http://schemas.microsoft.com/office/drawing/2014/main" id="{228AE3BC-1B83-4E19-B51F-92F0A6FDD362}"/>
              </a:ext>
            </a:extLst>
          </p:cNvPr>
          <p:cNvSpPr txBox="1"/>
          <p:nvPr/>
        </p:nvSpPr>
        <p:spPr>
          <a:xfrm>
            <a:off x="801129" y="3020295"/>
            <a:ext cx="10589741" cy="2462213"/>
          </a:xfrm>
          <a:prstGeom prst="rect">
            <a:avLst/>
          </a:prstGeom>
          <a:noFill/>
          <a:ln>
            <a:solidFill>
              <a:schemeClr val="bg2"/>
            </a:solidFill>
          </a:ln>
        </p:spPr>
        <p:txBody>
          <a:bodyPr wrap="square" rtlCol="0">
            <a:spAutoFit/>
          </a:bodyPr>
          <a:lstStyle/>
          <a:p>
            <a:pPr marL="285750" indent="-285750">
              <a:buFont typeface="Arial" panose="020B0604020202020204" pitchFamily="34" charset="0"/>
              <a:buChar char="•"/>
            </a:pPr>
            <a:r>
              <a:rPr lang="en-US" sz="2200" dirty="0"/>
              <a:t>The money spent on enforcing marijuana laws are expensive and time consuming</a:t>
            </a:r>
          </a:p>
          <a:p>
            <a:endParaRPr lang="en-US" sz="2200" dirty="0"/>
          </a:p>
          <a:p>
            <a:endParaRPr lang="en-US" sz="2200" dirty="0"/>
          </a:p>
          <a:p>
            <a:pPr marL="285750" indent="-285750">
              <a:buFont typeface="Arial" panose="020B0604020202020204" pitchFamily="34" charset="0"/>
              <a:buChar char="•"/>
            </a:pPr>
            <a:r>
              <a:rPr lang="en-US" sz="2200" dirty="0"/>
              <a:t>Halt collateral crime</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Prevent disproportionate criminalization of minority communities</a:t>
            </a:r>
          </a:p>
        </p:txBody>
      </p:sp>
      <p:pic>
        <p:nvPicPr>
          <p:cNvPr id="5" name="Graphic 4" descr="Gavel">
            <a:extLst>
              <a:ext uri="{FF2B5EF4-FFF2-40B4-BE49-F238E27FC236}">
                <a16:creationId xmlns:a16="http://schemas.microsoft.com/office/drawing/2014/main" id="{488224EC-CFAF-4484-85E1-702DF5B67E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70808" y="5575719"/>
            <a:ext cx="1156385" cy="1156385"/>
          </a:xfrm>
          <a:prstGeom prst="rect">
            <a:avLst/>
          </a:prstGeom>
        </p:spPr>
      </p:pic>
      <p:pic>
        <p:nvPicPr>
          <p:cNvPr id="7" name="Graphic 6" descr="Handcuffs">
            <a:extLst>
              <a:ext uri="{FF2B5EF4-FFF2-40B4-BE49-F238E27FC236}">
                <a16:creationId xmlns:a16="http://schemas.microsoft.com/office/drawing/2014/main" id="{9BE84AE4-4D41-4BE0-A61E-9AA8C84A90D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59063" y="5546257"/>
            <a:ext cx="1156385" cy="1156385"/>
          </a:xfrm>
          <a:prstGeom prst="rect">
            <a:avLst/>
          </a:prstGeom>
        </p:spPr>
      </p:pic>
      <p:pic>
        <p:nvPicPr>
          <p:cNvPr id="9" name="Graphic 8" descr="Siren">
            <a:extLst>
              <a:ext uri="{FF2B5EF4-FFF2-40B4-BE49-F238E27FC236}">
                <a16:creationId xmlns:a16="http://schemas.microsoft.com/office/drawing/2014/main" id="{E6453399-BEDF-486B-A8CB-B6B3EA6FAD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47318" y="5546257"/>
            <a:ext cx="1156385" cy="1156385"/>
          </a:xfrm>
          <a:prstGeom prst="rect">
            <a:avLst/>
          </a:prstGeom>
        </p:spPr>
      </p:pic>
    </p:spTree>
    <p:extLst>
      <p:ext uri="{BB962C8B-B14F-4D97-AF65-F5344CB8AC3E}">
        <p14:creationId xmlns:p14="http://schemas.microsoft.com/office/powerpoint/2010/main" val="340867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Helping the Economy</a:t>
            </a:r>
          </a:p>
        </p:txBody>
      </p:sp>
      <p:sp>
        <p:nvSpPr>
          <p:cNvPr id="5" name="Content Placeholder 4">
            <a:extLst>
              <a:ext uri="{FF2B5EF4-FFF2-40B4-BE49-F238E27FC236}">
                <a16:creationId xmlns:a16="http://schemas.microsoft.com/office/drawing/2014/main" id="{69570F73-6FFD-400D-AA10-C21D796D76A8}"/>
              </a:ext>
            </a:extLst>
          </p:cNvPr>
          <p:cNvSpPr>
            <a:spLocks noGrp="1"/>
          </p:cNvSpPr>
          <p:nvPr>
            <p:ph idx="1"/>
          </p:nvPr>
        </p:nvSpPr>
        <p:spPr>
          <a:xfrm>
            <a:off x="609600" y="2355610"/>
            <a:ext cx="10972800" cy="4389120"/>
          </a:xfrm>
        </p:spPr>
        <p:txBody>
          <a:bodyPr>
            <a:normAutofit/>
          </a:bodyPr>
          <a:lstStyle/>
          <a:p>
            <a:r>
              <a:rPr lang="en-US" sz="2400" dirty="0"/>
              <a:t>Legalization of Marijuana would essentially make a new industry</a:t>
            </a:r>
          </a:p>
          <a:p>
            <a:pPr marL="393192" lvl="1" indent="0">
              <a:buNone/>
            </a:pPr>
            <a:r>
              <a:rPr lang="en-US" sz="2200" dirty="0"/>
              <a:t>- Increased tax revenue</a:t>
            </a:r>
          </a:p>
          <a:p>
            <a:pPr marL="393192" lvl="1" indent="0">
              <a:buNone/>
            </a:pPr>
            <a:r>
              <a:rPr lang="en-US" sz="2200" dirty="0"/>
              <a:t>- Job creation</a:t>
            </a:r>
          </a:p>
          <a:p>
            <a:endParaRPr lang="en-US" sz="2400" dirty="0"/>
          </a:p>
          <a:p>
            <a:r>
              <a:rPr lang="en-US" sz="2400" dirty="0"/>
              <a:t>Up to 1 million new jobs by the year 2025.</a:t>
            </a:r>
          </a:p>
          <a:p>
            <a:endParaRPr lang="en-US" sz="2400" dirty="0"/>
          </a:p>
          <a:p>
            <a:r>
              <a:rPr lang="en-US" sz="2400" dirty="0"/>
              <a:t>Up  to $105.6 billion in revenue between 2017 and 2025</a:t>
            </a:r>
          </a:p>
          <a:p>
            <a:endParaRPr lang="en-US" sz="2400" dirty="0"/>
          </a:p>
          <a:p>
            <a:r>
              <a:rPr lang="en-US" sz="2400" dirty="0"/>
              <a:t>Pueblo </a:t>
            </a:r>
            <a:r>
              <a:rPr lang="en-US" sz="2400" dirty="0" err="1"/>
              <a:t>Couny</a:t>
            </a:r>
            <a:r>
              <a:rPr lang="en-US" sz="2400" dirty="0"/>
              <a:t>, Colorado – an example that revenue can happen, even after establishing regulation over the industry. </a:t>
            </a:r>
          </a:p>
        </p:txBody>
      </p:sp>
      <p:pic>
        <p:nvPicPr>
          <p:cNvPr id="4" name="Graphic 3" descr="Business Growth">
            <a:extLst>
              <a:ext uri="{FF2B5EF4-FFF2-40B4-BE49-F238E27FC236}">
                <a16:creationId xmlns:a16="http://schemas.microsoft.com/office/drawing/2014/main" id="{2D79238D-0CBD-4171-B3AE-4133D62048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4458" y="3033242"/>
            <a:ext cx="1453979" cy="1453979"/>
          </a:xfrm>
          <a:prstGeom prst="rect">
            <a:avLst/>
          </a:prstGeom>
        </p:spPr>
      </p:pic>
      <p:pic>
        <p:nvPicPr>
          <p:cNvPr id="7" name="Graphic 6" descr="Handshake">
            <a:extLst>
              <a:ext uri="{FF2B5EF4-FFF2-40B4-BE49-F238E27FC236}">
                <a16:creationId xmlns:a16="http://schemas.microsoft.com/office/drawing/2014/main" id="{B4D34B60-354B-421C-97EB-B0B82F63AE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15615" y="3033242"/>
            <a:ext cx="1453979" cy="1453979"/>
          </a:xfrm>
          <a:prstGeom prst="rect">
            <a:avLst/>
          </a:prstGeom>
        </p:spPr>
      </p:pic>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CFA9-DA68-47EA-8266-9CA39AE60F54}"/>
              </a:ext>
            </a:extLst>
          </p:cNvPr>
          <p:cNvSpPr>
            <a:spLocks noGrp="1"/>
          </p:cNvSpPr>
          <p:nvPr>
            <p:ph type="title"/>
          </p:nvPr>
        </p:nvSpPr>
        <p:spPr/>
        <p:txBody>
          <a:bodyPr/>
          <a:lstStyle/>
          <a:p>
            <a:pPr algn="ctr"/>
            <a:r>
              <a:rPr lang="en-US" dirty="0"/>
              <a:t>Recommendations</a:t>
            </a:r>
          </a:p>
        </p:txBody>
      </p:sp>
      <p:sp>
        <p:nvSpPr>
          <p:cNvPr id="3" name="TextBox 2">
            <a:extLst>
              <a:ext uri="{FF2B5EF4-FFF2-40B4-BE49-F238E27FC236}">
                <a16:creationId xmlns:a16="http://schemas.microsoft.com/office/drawing/2014/main" id="{AF0F1E3E-22F7-443B-A7A2-353FF54EC8C6}"/>
              </a:ext>
            </a:extLst>
          </p:cNvPr>
          <p:cNvSpPr txBox="1"/>
          <p:nvPr/>
        </p:nvSpPr>
        <p:spPr>
          <a:xfrm>
            <a:off x="1746421" y="2644170"/>
            <a:ext cx="8699157" cy="1569660"/>
          </a:xfrm>
          <a:prstGeom prst="rect">
            <a:avLst/>
          </a:prstGeom>
          <a:noFill/>
          <a:ln>
            <a:solidFill>
              <a:schemeClr val="bg2"/>
            </a:solidFill>
          </a:ln>
        </p:spPr>
        <p:txBody>
          <a:bodyPr wrap="square" rtlCol="0">
            <a:spAutoFit/>
          </a:bodyPr>
          <a:lstStyle/>
          <a:p>
            <a:pPr marL="285750" indent="-285750">
              <a:buFont typeface="Arial" panose="020B0604020202020204" pitchFamily="34" charset="0"/>
              <a:buChar char="•"/>
            </a:pPr>
            <a:r>
              <a:rPr lang="en-US" sz="2400" dirty="0"/>
              <a:t>Laws for legalization and enforcement for 21 and older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Thorough, but appropriate regulations over the industry</a:t>
            </a:r>
          </a:p>
        </p:txBody>
      </p:sp>
    </p:spTree>
    <p:extLst>
      <p:ext uri="{BB962C8B-B14F-4D97-AF65-F5344CB8AC3E}">
        <p14:creationId xmlns:p14="http://schemas.microsoft.com/office/powerpoint/2010/main" val="216401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161B-FC3D-4674-A800-3CF6B5E7EA42}"/>
              </a:ext>
            </a:extLst>
          </p:cNvPr>
          <p:cNvSpPr>
            <a:spLocks noGrp="1"/>
          </p:cNvSpPr>
          <p:nvPr>
            <p:ph type="title"/>
          </p:nvPr>
        </p:nvSpPr>
        <p:spPr>
          <a:xfrm>
            <a:off x="720810" y="0"/>
            <a:ext cx="11074400" cy="1143000"/>
          </a:xfrm>
        </p:spPr>
        <p:txBody>
          <a:bodyPr>
            <a:normAutofit/>
          </a:bodyPr>
          <a:lstStyle/>
          <a:p>
            <a:pPr algn="ctr"/>
            <a:r>
              <a:rPr lang="en-US" sz="3200" dirty="0"/>
              <a:t>References</a:t>
            </a:r>
          </a:p>
        </p:txBody>
      </p:sp>
      <p:sp>
        <p:nvSpPr>
          <p:cNvPr id="3" name="TextBox 2">
            <a:extLst>
              <a:ext uri="{FF2B5EF4-FFF2-40B4-BE49-F238E27FC236}">
                <a16:creationId xmlns:a16="http://schemas.microsoft.com/office/drawing/2014/main" id="{A3AEEAF8-D5A3-459C-9645-CCB39F5D069A}"/>
              </a:ext>
            </a:extLst>
          </p:cNvPr>
          <p:cNvSpPr txBox="1"/>
          <p:nvPr/>
        </p:nvSpPr>
        <p:spPr>
          <a:xfrm>
            <a:off x="81692" y="1143000"/>
            <a:ext cx="12028616" cy="5355312"/>
          </a:xfrm>
          <a:prstGeom prst="rect">
            <a:avLst/>
          </a:prstGeom>
          <a:noFill/>
          <a:ln>
            <a:solidFill>
              <a:schemeClr val="bg2"/>
            </a:solidFill>
          </a:ln>
        </p:spPr>
        <p:txBody>
          <a:bodyPr wrap="square" rtlCol="0">
            <a:spAutoFit/>
          </a:bodyPr>
          <a:lstStyle/>
          <a:p>
            <a:pPr marL="285750" indent="-285750">
              <a:buFont typeface="Arial" panose="020B0604020202020204" pitchFamily="34" charset="0"/>
              <a:buChar char="•"/>
            </a:pPr>
            <a:r>
              <a:rPr lang="en-US" b="0" i="0" dirty="0">
                <a:solidFill>
                  <a:srgbClr val="333333"/>
                </a:solidFill>
                <a:effectLst/>
              </a:rPr>
              <a:t>Ahrens, D. (2020). Retroactive legality: Marijuana convictions and restorative justice in an era of criminal justice reform. The Journal of Criminal Law and Criminology, 110(3), p. 379-428. Retrieved from </a:t>
            </a:r>
            <a:r>
              <a:rPr lang="en-US" b="0" i="0" dirty="0">
                <a:solidFill>
                  <a:srgbClr val="333333"/>
                </a:solidFill>
                <a:effectLst/>
                <a:hlinkClick r:id="rId2"/>
              </a:rPr>
              <a:t>https://lopes.idm.oclc.org/login?url=https://search.ebscohost.com/login.aspx?direct=true&amp;db=ofs&amp;AN=143604591&amp;site=eds-live&amp;scope=site</a:t>
            </a:r>
            <a:r>
              <a:rPr lang="en-US" b="0" i="0" dirty="0">
                <a:solidFill>
                  <a:srgbClr val="333333"/>
                </a:solidFill>
                <a:effectLst/>
              </a:rPr>
              <a:t> </a:t>
            </a:r>
          </a:p>
          <a:p>
            <a:pPr marL="285750" indent="-285750">
              <a:buFont typeface="Arial" panose="020B0604020202020204" pitchFamily="34" charset="0"/>
              <a:buChar char="•"/>
            </a:pPr>
            <a:endParaRPr lang="en-US" dirty="0">
              <a:solidFill>
                <a:srgbClr val="333333"/>
              </a:solidFill>
            </a:endParaRPr>
          </a:p>
          <a:p>
            <a:pPr marL="285750" indent="-285750">
              <a:buFont typeface="Arial" panose="020B0604020202020204" pitchFamily="34" charset="0"/>
              <a:buChar char="•"/>
            </a:pPr>
            <a:r>
              <a:rPr lang="en-US" b="0" i="0" dirty="0">
                <a:solidFill>
                  <a:srgbClr val="333333"/>
                </a:solidFill>
                <a:effectLst/>
              </a:rPr>
              <a:t>Blake, D. (2020). Marijuana statistics 2020, usage, trends, and data. </a:t>
            </a:r>
            <a:r>
              <a:rPr lang="en-US" b="0" i="1" dirty="0">
                <a:solidFill>
                  <a:srgbClr val="333333"/>
                </a:solidFill>
                <a:effectLst/>
              </a:rPr>
              <a:t>American Marijuana</a:t>
            </a:r>
            <a:r>
              <a:rPr lang="en-US" b="0" i="0" dirty="0">
                <a:solidFill>
                  <a:srgbClr val="333333"/>
                </a:solidFill>
                <a:effectLst/>
              </a:rPr>
              <a:t>. Retrieved from </a:t>
            </a:r>
            <a:r>
              <a:rPr lang="en-US" b="0" i="0" dirty="0">
                <a:solidFill>
                  <a:srgbClr val="333333"/>
                </a:solidFill>
                <a:effectLst/>
                <a:hlinkClick r:id="rId3"/>
              </a:rPr>
              <a:t>https://americanmarijuana.org/marijuana-statistics/</a:t>
            </a:r>
            <a:r>
              <a:rPr lang="en-US" b="0" i="0" dirty="0">
                <a:solidFill>
                  <a:srgbClr val="333333"/>
                </a:solidFill>
                <a:effectLst/>
              </a:rPr>
              <a:t> </a:t>
            </a:r>
          </a:p>
          <a:p>
            <a:endParaRPr lang="en-US" dirty="0">
              <a:solidFill>
                <a:srgbClr val="333333"/>
              </a:solidFill>
            </a:endParaRPr>
          </a:p>
          <a:p>
            <a:pPr marL="285750" indent="-285750">
              <a:buFont typeface="Arial" panose="020B0604020202020204" pitchFamily="34" charset="0"/>
              <a:buChar char="•"/>
            </a:pPr>
            <a:r>
              <a:rPr lang="en-US" b="0" i="0" dirty="0">
                <a:solidFill>
                  <a:srgbClr val="333333"/>
                </a:solidFill>
                <a:effectLst/>
              </a:rPr>
              <a:t>Roberts, J. (2020). Medical Cannabis in Adult Mental Health Settings: Reconstructing One of the Most Maligned Medications in the United States. </a:t>
            </a:r>
            <a:r>
              <a:rPr lang="en-US" b="0" i="1" dirty="0">
                <a:solidFill>
                  <a:srgbClr val="333333"/>
                </a:solidFill>
                <a:effectLst/>
              </a:rPr>
              <a:t>Clinical Social Work Journal</a:t>
            </a:r>
            <a:r>
              <a:rPr lang="en-US" b="0" i="0" dirty="0">
                <a:solidFill>
                  <a:srgbClr val="333333"/>
                </a:solidFill>
                <a:effectLst/>
              </a:rPr>
              <a:t>, </a:t>
            </a:r>
            <a:r>
              <a:rPr lang="en-US" b="0" i="1" dirty="0">
                <a:solidFill>
                  <a:srgbClr val="333333"/>
                </a:solidFill>
                <a:effectLst/>
              </a:rPr>
              <a:t>48</a:t>
            </a:r>
            <a:r>
              <a:rPr lang="en-US" b="0" i="0" dirty="0">
                <a:solidFill>
                  <a:srgbClr val="333333"/>
                </a:solidFill>
                <a:effectLst/>
              </a:rPr>
              <a:t>(4), 412–420. Retrieved from </a:t>
            </a:r>
            <a:r>
              <a:rPr lang="en-US" b="0" i="0" dirty="0">
                <a:solidFill>
                  <a:srgbClr val="333333"/>
                </a:solidFill>
                <a:effectLst/>
                <a:hlinkClick r:id="rId4"/>
              </a:rPr>
              <a:t>https://lopes.idm.oclc.org/login?url=https://search.ebscohost.com/login.aspx?direct=true&amp;db=ofs&amp;AN=146432063&amp;site=eds-live&amp;scope=site</a:t>
            </a:r>
            <a:r>
              <a:rPr lang="en-US" b="0" i="0" dirty="0">
                <a:solidFill>
                  <a:srgbClr val="333333"/>
                </a:solidFill>
                <a:effectLst/>
              </a:rPr>
              <a:t> </a:t>
            </a:r>
            <a:endParaRPr lang="en-US" dirty="0">
              <a:solidFill>
                <a:srgbClr val="333333"/>
              </a:solidFill>
            </a:endParaRPr>
          </a:p>
          <a:p>
            <a:pPr marL="285750" indent="-285750">
              <a:buFont typeface="Arial" panose="020B0604020202020204" pitchFamily="34" charset="0"/>
              <a:buChar char="•"/>
            </a:pPr>
            <a:endParaRPr lang="en-US" dirty="0">
              <a:solidFill>
                <a:srgbClr val="333333"/>
              </a:solidFill>
            </a:endParaRPr>
          </a:p>
          <a:p>
            <a:pPr marL="285750" indent="-285750">
              <a:buFont typeface="Arial" panose="020B0604020202020204" pitchFamily="34" charset="0"/>
              <a:buChar char="•"/>
            </a:pPr>
            <a:r>
              <a:rPr lang="en-US" dirty="0">
                <a:effectLst/>
              </a:rPr>
              <a:t>Levinthal, C. (2016). </a:t>
            </a:r>
            <a:r>
              <a:rPr lang="en-US" i="1" dirty="0">
                <a:effectLst/>
              </a:rPr>
              <a:t>Drugs, behavior, and modern society</a:t>
            </a:r>
            <a:r>
              <a:rPr lang="en-US" dirty="0">
                <a:effectLst/>
              </a:rPr>
              <a:t> (8th ed.). Pearson.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effectLst/>
              </a:rPr>
              <a:t>Zheng, M. (2018). Legal marijuana is a boom to the economy, finds study. </a:t>
            </a:r>
            <a:r>
              <a:rPr lang="en-US" i="1" dirty="0">
                <a:effectLst/>
              </a:rPr>
              <a:t>Forbes. </a:t>
            </a:r>
            <a:r>
              <a:rPr lang="en-US" dirty="0">
                <a:effectLst/>
              </a:rPr>
              <a:t>Retrieved from </a:t>
            </a:r>
            <a:r>
              <a:rPr lang="en-US" dirty="0">
                <a:effectLst/>
                <a:hlinkClick r:id="rId5"/>
              </a:rPr>
              <a:t>https://www.forbes.com/sites/monazhang/2018/03/13/legal-marijuana-is-a-boon-to-the-economy-finds-study/?sh=2b6f4ff5ee9d</a:t>
            </a:r>
            <a:r>
              <a:rPr lang="en-US" dirty="0">
                <a:effectLst/>
              </a:rPr>
              <a:t> </a:t>
            </a:r>
          </a:p>
          <a:p>
            <a:endParaRPr lang="en-US" dirty="0"/>
          </a:p>
        </p:txBody>
      </p:sp>
    </p:spTree>
    <p:extLst>
      <p:ext uri="{BB962C8B-B14F-4D97-AF65-F5344CB8AC3E}">
        <p14:creationId xmlns:p14="http://schemas.microsoft.com/office/powerpoint/2010/main" val="2180372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{71BDF567-EDCE-4DA0-876E-2AAFD573DDCE}tf03460637_win32</Template>
  <TotalTime>239</TotalTime>
  <Words>1645</Words>
  <Application>Microsoft Office PowerPoint</Application>
  <PresentationFormat>Widescreen</PresentationFormat>
  <Paragraphs>112</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Palatino Linotype</vt:lpstr>
      <vt:lpstr>Wingdings 2</vt:lpstr>
      <vt:lpstr>Presentation on brainstorming</vt:lpstr>
      <vt:lpstr>Legalization of Marijuana</vt:lpstr>
      <vt:lpstr>Marijuana Overview</vt:lpstr>
      <vt:lpstr>Acute and Chronic Effects</vt:lpstr>
      <vt:lpstr>Marijuana Overview Continued</vt:lpstr>
      <vt:lpstr>Why Marijuana Should be Legalized</vt:lpstr>
      <vt:lpstr>Marijuana is Safer (&amp; Useful)</vt:lpstr>
      <vt:lpstr>Helping Criminal Justice Reform</vt:lpstr>
      <vt:lpstr>Helping the Economy</vt:lpstr>
      <vt:lpstr>Recommendations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Legalization of Marijuana</dc:title>
  <dc:creator>Dagny Knutson</dc:creator>
  <cp:lastModifiedBy>Sharain R. Johnson</cp:lastModifiedBy>
  <cp:revision>23</cp:revision>
  <dcterms:created xsi:type="dcterms:W3CDTF">2021-02-05T13:17:21Z</dcterms:created>
  <dcterms:modified xsi:type="dcterms:W3CDTF">2021-02-09T01:25:42Z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